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Barlow ExtraLight"/>
      <p:regular r:id="rId21"/>
      <p:bold r:id="rId22"/>
      <p:italic r:id="rId23"/>
      <p:boldItalic r:id="rId24"/>
    </p:embeddedFont>
    <p:embeddedFont>
      <p:font typeface="Hepta Slab Medium"/>
      <p:regular r:id="rId25"/>
      <p:bold r:id="rId26"/>
    </p:embeddedFont>
    <p:embeddedFont>
      <p:font typeface="Hepta Slab Light"/>
      <p:regular r:id="rId27"/>
      <p:bold r:id="rId28"/>
    </p:embeddedFont>
    <p:embeddedFont>
      <p:font typeface="Hepta Slab"/>
      <p:regular r:id="rId29"/>
      <p:bold r:id="rId30"/>
    </p:embeddedFont>
    <p:embeddedFont>
      <p:font typeface="Barlow Medium"/>
      <p:regular r:id="rId31"/>
      <p:bold r:id="rId32"/>
      <p:italic r:id="rId33"/>
      <p:boldItalic r:id="rId34"/>
    </p:embeddedFont>
    <p:embeddedFont>
      <p:font typeface="Barlow Light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4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font" Target="fonts/BarlowExtraLight-bold.fntdata"/><Relationship Id="rId21" Type="http://schemas.openxmlformats.org/officeDocument/2006/relationships/font" Target="fonts/BarlowExtraLight-regular.fntdata"/><Relationship Id="rId24" Type="http://schemas.openxmlformats.org/officeDocument/2006/relationships/font" Target="fonts/BarlowExtraLight-boldItalic.fntdata"/><Relationship Id="rId23" Type="http://schemas.openxmlformats.org/officeDocument/2006/relationships/font" Target="fonts/BarlowExtra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ptaSlabMedium-bold.fntdata"/><Relationship Id="rId25" Type="http://schemas.openxmlformats.org/officeDocument/2006/relationships/font" Target="fonts/HeptaSlabMedium-regular.fntdata"/><Relationship Id="rId28" Type="http://schemas.openxmlformats.org/officeDocument/2006/relationships/font" Target="fonts/HeptaSlabLight-bold.fntdata"/><Relationship Id="rId27" Type="http://schemas.openxmlformats.org/officeDocument/2006/relationships/font" Target="fonts/HeptaSlab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ptaSlab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regular.fntdata"/><Relationship Id="rId30" Type="http://schemas.openxmlformats.org/officeDocument/2006/relationships/font" Target="fonts/HeptaSlab-bold.fntdata"/><Relationship Id="rId11" Type="http://schemas.openxmlformats.org/officeDocument/2006/relationships/slide" Target="slides/slide5.xml"/><Relationship Id="rId33" Type="http://schemas.openxmlformats.org/officeDocument/2006/relationships/font" Target="fonts/BarlowMedium-italic.fntdata"/><Relationship Id="rId10" Type="http://schemas.openxmlformats.org/officeDocument/2006/relationships/slide" Target="slides/slide4.xml"/><Relationship Id="rId32" Type="http://schemas.openxmlformats.org/officeDocument/2006/relationships/font" Target="fonts/BarlowMedium-bold.fntdata"/><Relationship Id="rId13" Type="http://schemas.openxmlformats.org/officeDocument/2006/relationships/slide" Target="slides/slide7.xml"/><Relationship Id="rId35" Type="http://schemas.openxmlformats.org/officeDocument/2006/relationships/font" Target="fonts/BarlowLight-regular.fntdata"/><Relationship Id="rId12" Type="http://schemas.openxmlformats.org/officeDocument/2006/relationships/slide" Target="slides/slide6.xml"/><Relationship Id="rId34" Type="http://schemas.openxmlformats.org/officeDocument/2006/relationships/font" Target="fonts/Barlow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BarlowLight-italic.fntdata"/><Relationship Id="rId14" Type="http://schemas.openxmlformats.org/officeDocument/2006/relationships/slide" Target="slides/slide8.xml"/><Relationship Id="rId36" Type="http://schemas.openxmlformats.org/officeDocument/2006/relationships/font" Target="fonts/BarlowLight-bold.fntdata"/><Relationship Id="rId17" Type="http://schemas.openxmlformats.org/officeDocument/2006/relationships/slide" Target="slides/slide11.xml"/><Relationship Id="rId39" Type="http://schemas.openxmlformats.org/officeDocument/2006/relationships/font" Target="fonts/Barlow-regular.fntdata"/><Relationship Id="rId16" Type="http://schemas.openxmlformats.org/officeDocument/2006/relationships/slide" Target="slides/slide10.xml"/><Relationship Id="rId38" Type="http://schemas.openxmlformats.org/officeDocument/2006/relationships/font" Target="fonts/Barlow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1df5ba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91df5ba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1e0105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91e0105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1e01056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91e01056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1e010569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91e010569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1e010569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91e010569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1df5ba3c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91df5ba3c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1df5ba3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91df5ba3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1df5ba3c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91df5ba3c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1df5ba3c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91df5ba3c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1df5ba3ce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1df5ba3ce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1df5ba3ce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91df5ba3ce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1df5ba3ce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91df5ba3ce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91df5ba3ce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91df5ba3ce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1e010569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91e010569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519051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5000"/>
              <a:t>Analysis of the USDA My Food Pyramid Database</a:t>
            </a:r>
            <a:endParaRPr sz="5000"/>
          </a:p>
        </p:txBody>
      </p:sp>
      <p:sp>
        <p:nvSpPr>
          <p:cNvPr id="372" name="Google Shape;372;p59"/>
          <p:cNvSpPr txBox="1"/>
          <p:nvPr>
            <p:ph idx="2" type="subTitle"/>
          </p:nvPr>
        </p:nvSpPr>
        <p:spPr>
          <a:xfrm>
            <a:off x="2857500" y="2992395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Dylan Cortegana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7" name="Google Shape;437;p6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8"/>
          <p:cNvSpPr txBox="1"/>
          <p:nvPr/>
        </p:nvSpPr>
        <p:spPr>
          <a:xfrm>
            <a:off x="510925" y="1938978"/>
            <a:ext cx="4317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Avoid Margaritas: high in alcoholic calories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Avoid ranch, pesto sauce, and tartar sauce: high in calories from oils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Add more watermelon: most calories from the fruit itself, rather than any added sugars or fats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39" name="Google Shape;4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00" y="250825"/>
            <a:ext cx="4509575" cy="23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74" y="2605126"/>
            <a:ext cx="4295026" cy="22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446" name="Google Shape;446;p69"/>
          <p:cNvSpPr txBox="1"/>
          <p:nvPr/>
        </p:nvSpPr>
        <p:spPr>
          <a:xfrm>
            <a:off x="510925" y="1938978"/>
            <a:ext cx="4317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Explore the other metrics provided in the database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Portion size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○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Optimize for diets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00" y="1711700"/>
            <a:ext cx="2934525" cy="29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453" name="Google Shape;4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1499125"/>
            <a:ext cx="6641149" cy="281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459" name="Google Shape;459;p71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75" y="1427750"/>
            <a:ext cx="6397025" cy="30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378" name="Google Shape;378;p60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384" name="Google Shape;384;p61"/>
          <p:cNvSpPr txBox="1"/>
          <p:nvPr>
            <p:ph idx="2" type="body"/>
          </p:nvPr>
        </p:nvSpPr>
        <p:spPr>
          <a:xfrm>
            <a:off x="810075" y="2065225"/>
            <a:ext cx="41817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How do macros/calorie sources make up one’s diet?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Are there foods that are more unhealthy than expected?</a:t>
            </a:r>
            <a:endParaRPr sz="2600"/>
          </a:p>
        </p:txBody>
      </p:sp>
      <p:sp>
        <p:nvSpPr>
          <p:cNvPr id="385" name="Google Shape;385;p6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175" y="1783225"/>
            <a:ext cx="3847425" cy="311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392" name="Google Shape;392;p6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510925" y="2092650"/>
            <a:ext cx="4317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Light"/>
              <a:buChar char="●"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Find healthy food alternatives to unhealthy everyday foods</a:t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Light"/>
              <a:buChar char="●"/>
            </a:pPr>
            <a:r>
              <a:rPr lang="en" sz="24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Find foods that can be cut out of diets for better health benefits</a:t>
            </a:r>
            <a:endParaRPr sz="24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94" name="Google Shape;3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150" y="2278178"/>
            <a:ext cx="3045236" cy="2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400" name="Google Shape;400;p63"/>
          <p:cNvSpPr txBox="1"/>
          <p:nvPr>
            <p:ph idx="2" type="body"/>
          </p:nvPr>
        </p:nvSpPr>
        <p:spPr>
          <a:xfrm>
            <a:off x="810075" y="2065225"/>
            <a:ext cx="41817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Healthier diet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Optimizing diet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Health habits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Dieticians/Personal trainers</a:t>
            </a:r>
            <a:endParaRPr sz="2600"/>
          </a:p>
        </p:txBody>
      </p:sp>
      <p:sp>
        <p:nvSpPr>
          <p:cNvPr id="401" name="Google Shape;401;p6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775" y="1807375"/>
            <a:ext cx="3847426" cy="303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408" name="Google Shape;408;p64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>
            <p:ph idx="1" type="subTitle"/>
          </p:nvPr>
        </p:nvSpPr>
        <p:spPr>
          <a:xfrm>
            <a:off x="791150" y="522625"/>
            <a:ext cx="3918300" cy="7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14" name="Google Shape;414;p6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5"/>
          <p:cNvSpPr txBox="1"/>
          <p:nvPr/>
        </p:nvSpPr>
        <p:spPr>
          <a:xfrm>
            <a:off x="510925" y="1938978"/>
            <a:ext cx="4317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●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USDA My Food Pyramid Database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○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Information on thousands of food/drink items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○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Calorie split for each item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○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Portion sizes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Light"/>
              <a:buChar char="○"/>
            </a:pPr>
            <a:r>
              <a:rPr lang="en" sz="2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data.gov xlsx</a:t>
            </a:r>
            <a:endParaRPr sz="22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16" name="Google Shape;4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750" y="1777174"/>
            <a:ext cx="3493075" cy="27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/>
          <p:nvPr>
            <p:ph idx="1" type="subTitle"/>
          </p:nvPr>
        </p:nvSpPr>
        <p:spPr>
          <a:xfrm>
            <a:off x="741018" y="251914"/>
            <a:ext cx="66051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Analysis/Characteristics &amp; Tools</a:t>
            </a:r>
            <a:endParaRPr/>
          </a:p>
        </p:txBody>
      </p:sp>
      <p:sp>
        <p:nvSpPr>
          <p:cNvPr id="422" name="Google Shape;422;p66"/>
          <p:cNvSpPr txBox="1"/>
          <p:nvPr>
            <p:ph idx="2" type="body"/>
          </p:nvPr>
        </p:nvSpPr>
        <p:spPr>
          <a:xfrm>
            <a:off x="390300" y="2025125"/>
            <a:ext cx="3120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Column cleaning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Pandas/Seaborn</a:t>
            </a:r>
            <a:endParaRPr sz="2600"/>
          </a:p>
        </p:txBody>
      </p:sp>
      <p:sp>
        <p:nvSpPr>
          <p:cNvPr id="423" name="Google Shape;423;p6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900" y="1271875"/>
            <a:ext cx="5550574" cy="2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675" y="3476581"/>
            <a:ext cx="7382301" cy="15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31" name="Google Shape;431;p67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